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92" r:id="rId5"/>
    <p:sldId id="262" r:id="rId6"/>
    <p:sldId id="285" r:id="rId7"/>
    <p:sldId id="293" r:id="rId8"/>
    <p:sldId id="277" r:id="rId9"/>
    <p:sldId id="283" r:id="rId10"/>
    <p:sldId id="284" r:id="rId11"/>
    <p:sldId id="286" r:id="rId12"/>
    <p:sldId id="287" r:id="rId13"/>
    <p:sldId id="295" r:id="rId14"/>
    <p:sldId id="294" r:id="rId15"/>
    <p:sldId id="298" r:id="rId16"/>
    <p:sldId id="299" r:id="rId17"/>
    <p:sldId id="300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FF00"/>
    <a:srgbClr val="000644"/>
    <a:srgbClr val="B8A1FF"/>
    <a:srgbClr val="431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FBF215-8C43-4057-A46B-00A852983774}" v="286" dt="2023-10-03T18:53:20.168"/>
    <p1510:client id="{F9BA0461-1C68-4F70-A64E-BEABA3CFA86F}" v="7" dt="2023-10-04T07:43:47.353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6-10-2023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6-10-2023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6-10-2023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6-10-2023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D9A7-5527-47EE-8062-0FE93CE397CF}" type="datetimeFigureOut">
              <a:rPr lang="nl-NL" smtClean="0"/>
              <a:t>6-10-2023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8764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D9A7-5527-47EE-8062-0FE93CE397CF}" type="datetimeFigureOut">
              <a:rPr lang="nl-NL" smtClean="0"/>
              <a:t>6-10-2023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5315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8C51CD5-7E81-42D6-B847-227155BE784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35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6-10-2023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9" r:id="rId5"/>
    <p:sldLayoutId id="214748366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economielokaal.nl/kosten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D1AC0F-0660-2D3B-2F12-C41AAFD59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72DE83-EEAE-A3B4-3F5C-F674BF510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3"/>
          <a:stretch/>
        </p:blipFill>
        <p:spPr bwMode="auto">
          <a:xfrm>
            <a:off x="0" y="5562"/>
            <a:ext cx="12192000" cy="685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aktische informatie - Groots Met Een Zachte G">
            <a:extLst>
              <a:ext uri="{FF2B5EF4-FFF2-40B4-BE49-F238E27FC236}">
                <a16:creationId xmlns:a16="http://schemas.microsoft.com/office/drawing/2014/main" id="{06F07378-FA55-0C2B-505F-D2ED1ACAE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3"/>
          <a:stretch/>
        </p:blipFill>
        <p:spPr bwMode="auto">
          <a:xfrm>
            <a:off x="2576645" y="658097"/>
            <a:ext cx="7038709" cy="206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978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SV.nl - Museum &amp; Tours">
            <a:extLst>
              <a:ext uri="{FF2B5EF4-FFF2-40B4-BE49-F238E27FC236}">
                <a16:creationId xmlns:a16="http://schemas.microsoft.com/office/drawing/2014/main" id="{DB1E517C-1799-7A0B-2F5E-E91F9D5E4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17-09-2023 Dutch Sundays @ the Castle | Wapen van Rhoon">
            <a:extLst>
              <a:ext uri="{FF2B5EF4-FFF2-40B4-BE49-F238E27FC236}">
                <a16:creationId xmlns:a16="http://schemas.microsoft.com/office/drawing/2014/main" id="{01A667A7-B648-E3DA-186A-95976F02E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234" y="2224784"/>
            <a:ext cx="2215518" cy="124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17-09-2023 Dutch Sundays @ the Castle | Wapen van Rhoon">
            <a:extLst>
              <a:ext uri="{FF2B5EF4-FFF2-40B4-BE49-F238E27FC236}">
                <a16:creationId xmlns:a16="http://schemas.microsoft.com/office/drawing/2014/main" id="{771EC27E-064F-6CD2-B3AF-50FAEEFFE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900" y="2599111"/>
            <a:ext cx="2517261" cy="141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17-09-2023 Dutch Sundays @ the Castle | Wapen van Rhoon">
            <a:extLst>
              <a:ext uri="{FF2B5EF4-FFF2-40B4-BE49-F238E27FC236}">
                <a16:creationId xmlns:a16="http://schemas.microsoft.com/office/drawing/2014/main" id="{A2C6811D-15B9-F210-362C-3DA3551ED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387" y="2430594"/>
            <a:ext cx="4312441" cy="242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Audience PNG Transparent Images Free Download | Vector Files | Pngtree">
            <a:extLst>
              <a:ext uri="{FF2B5EF4-FFF2-40B4-BE49-F238E27FC236}">
                <a16:creationId xmlns:a16="http://schemas.microsoft.com/office/drawing/2014/main" id="{1224CF72-2244-9CE1-C939-89DA19236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1735">
            <a:off x="5294913" y="797588"/>
            <a:ext cx="2336001" cy="233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17-09-2023 Dutch Sundays @ the Castle | Wapen van Rhoon">
            <a:extLst>
              <a:ext uri="{FF2B5EF4-FFF2-40B4-BE49-F238E27FC236}">
                <a16:creationId xmlns:a16="http://schemas.microsoft.com/office/drawing/2014/main" id="{161754B2-FC63-7700-898F-45BA528B3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9" y="2688934"/>
            <a:ext cx="5180239" cy="291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Advies Blue-Works">
            <a:extLst>
              <a:ext uri="{FF2B5EF4-FFF2-40B4-BE49-F238E27FC236}">
                <a16:creationId xmlns:a16="http://schemas.microsoft.com/office/drawing/2014/main" id="{7E15E98D-3BE9-F482-B97D-FB7303A6B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2" y="2564231"/>
            <a:ext cx="4353963" cy="271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17-09-2023 Dutch Sundays @ the Castle | Wapen van Rhoon">
            <a:extLst>
              <a:ext uri="{FF2B5EF4-FFF2-40B4-BE49-F238E27FC236}">
                <a16:creationId xmlns:a16="http://schemas.microsoft.com/office/drawing/2014/main" id="{11C0EB7B-873A-8F6F-5D4C-265EEF0CB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23"/>
          <a:stretch/>
        </p:blipFill>
        <p:spPr bwMode="auto">
          <a:xfrm>
            <a:off x="14937" y="4498712"/>
            <a:ext cx="8592103" cy="241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Audience PNG Transparent Images Free Download | Vector Files | Pngtree">
            <a:extLst>
              <a:ext uri="{FF2B5EF4-FFF2-40B4-BE49-F238E27FC236}">
                <a16:creationId xmlns:a16="http://schemas.microsoft.com/office/drawing/2014/main" id="{99070C90-448E-BADF-6FD4-59CE0882D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364" y="-172455"/>
            <a:ext cx="3852543" cy="385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udience PNG Transparent Images Free Download | Vector Files | Pngtree">
            <a:extLst>
              <a:ext uri="{FF2B5EF4-FFF2-40B4-BE49-F238E27FC236}">
                <a16:creationId xmlns:a16="http://schemas.microsoft.com/office/drawing/2014/main" id="{269E9617-24CC-67D9-B262-AFFABA295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8"/>
          <a:stretch/>
        </p:blipFill>
        <p:spPr bwMode="auto">
          <a:xfrm rot="19722194">
            <a:off x="5873451" y="3219504"/>
            <a:ext cx="7102872" cy="286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udience PNG Transparent Images Free Download | Vector Files | Pngtree">
            <a:extLst>
              <a:ext uri="{FF2B5EF4-FFF2-40B4-BE49-F238E27FC236}">
                <a16:creationId xmlns:a16="http://schemas.microsoft.com/office/drawing/2014/main" id="{F3BEE661-8B91-B610-CF58-84C8E89D9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7942">
            <a:off x="5596267" y="3637467"/>
            <a:ext cx="7657243" cy="430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Podium verhuur: Complete podia en losse podiumdelen.">
            <a:extLst>
              <a:ext uri="{FF2B5EF4-FFF2-40B4-BE49-F238E27FC236}">
                <a16:creationId xmlns:a16="http://schemas.microsoft.com/office/drawing/2014/main" id="{2E45D7A9-CF9A-DD28-6E09-F9CE751DC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2327" y="1476664"/>
            <a:ext cx="4251066" cy="227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GUTS Tickets — Honest ticketing">
            <a:extLst>
              <a:ext uri="{FF2B5EF4-FFF2-40B4-BE49-F238E27FC236}">
                <a16:creationId xmlns:a16="http://schemas.microsoft.com/office/drawing/2014/main" id="{C31A85A0-6A9E-031C-9DBC-900F60781D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11"/>
          <a:stretch/>
        </p:blipFill>
        <p:spPr bwMode="auto">
          <a:xfrm>
            <a:off x="2286540" y="721583"/>
            <a:ext cx="2533650" cy="115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08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204EC53-E188-42EF-B782-DAE3961AD5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11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B80021F-E75B-4785-811F-CDC551854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>
                <a:latin typeface="Athletics Regular" panose="02000000000000000000" pitchFamily="50" charset="0"/>
              </a:rPr>
              <a:t>Kosten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0AF1510-302C-49BD-ADCA-E311827B4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0144">
            <a:off x="3145243" y="1258751"/>
            <a:ext cx="1649490" cy="93365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6B3854A-3617-4722-AC34-D12D8A377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78129" y="2896919"/>
            <a:ext cx="1173398" cy="119296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6295FE2-4266-4361-BC2C-3F54673D7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941" flipH="1">
            <a:off x="8155356" y="1124632"/>
            <a:ext cx="1637805" cy="92704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392D11A-1346-48C2-BE3E-43AAD8723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9500" flipH="1">
            <a:off x="7439439" y="2483300"/>
            <a:ext cx="1911578" cy="108200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EE2BE32-727F-458A-97C1-3710177CC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6815">
            <a:off x="3790725" y="2446495"/>
            <a:ext cx="1743914" cy="98710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C276BF9-CC04-DDD4-D0D7-5CDD2909F75E}"/>
              </a:ext>
            </a:extLst>
          </p:cNvPr>
          <p:cNvSpPr txBox="1"/>
          <p:nvPr/>
        </p:nvSpPr>
        <p:spPr>
          <a:xfrm>
            <a:off x="796752" y="3257719"/>
            <a:ext cx="194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" panose="02000000000000000000" pitchFamily="2" charset="0"/>
              </a:rPr>
              <a:t>Artiesten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37E0FF8-E4E5-B3EA-77F9-E67FD08F81B4}"/>
              </a:ext>
            </a:extLst>
          </p:cNvPr>
          <p:cNvSpPr txBox="1"/>
          <p:nvPr/>
        </p:nvSpPr>
        <p:spPr>
          <a:xfrm>
            <a:off x="8441082" y="5675608"/>
            <a:ext cx="179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" panose="02000000000000000000" pitchFamily="2" charset="0"/>
              </a:rPr>
              <a:t>Marketing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EEA4E9A-5C4E-A75C-C8DB-5453D68A42B1}"/>
              </a:ext>
            </a:extLst>
          </p:cNvPr>
          <p:cNvSpPr txBox="1"/>
          <p:nvPr/>
        </p:nvSpPr>
        <p:spPr>
          <a:xfrm>
            <a:off x="2288193" y="5742395"/>
            <a:ext cx="179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" panose="02000000000000000000" pitchFamily="2" charset="0"/>
              </a:rPr>
              <a:t>Personeel</a:t>
            </a:r>
          </a:p>
        </p:txBody>
      </p:sp>
      <p:pic>
        <p:nvPicPr>
          <p:cNvPr id="9" name="Picture 2" descr="Groots Met Een Zachte G">
            <a:extLst>
              <a:ext uri="{FF2B5EF4-FFF2-40B4-BE49-F238E27FC236}">
                <a16:creationId xmlns:a16="http://schemas.microsoft.com/office/drawing/2014/main" id="{3C7A70B1-8907-370A-C0B9-1B8296E3D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75"/>
          <a:stretch/>
        </p:blipFill>
        <p:spPr bwMode="auto">
          <a:xfrm>
            <a:off x="4803901" y="944265"/>
            <a:ext cx="3460159" cy="177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DCD5871-7139-776E-069A-EA4E97A1B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0"/>
          <a:stretch/>
        </p:blipFill>
        <p:spPr bwMode="auto">
          <a:xfrm>
            <a:off x="488819" y="1611342"/>
            <a:ext cx="2558434" cy="163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SV.nl - Philips Stadium">
            <a:extLst>
              <a:ext uri="{FF2B5EF4-FFF2-40B4-BE49-F238E27FC236}">
                <a16:creationId xmlns:a16="http://schemas.microsoft.com/office/drawing/2014/main" id="{B50403FE-DD26-8006-C3FD-C86CD5E5D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771" r="11221"/>
          <a:stretch/>
        </p:blipFill>
        <p:spPr bwMode="auto">
          <a:xfrm>
            <a:off x="5324597" y="4529609"/>
            <a:ext cx="2424228" cy="151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BF225C51-9C93-4208-2789-0427FC86530A}"/>
              </a:ext>
            </a:extLst>
          </p:cNvPr>
          <p:cNvSpPr txBox="1"/>
          <p:nvPr/>
        </p:nvSpPr>
        <p:spPr>
          <a:xfrm>
            <a:off x="5880622" y="6066320"/>
            <a:ext cx="145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" panose="02000000000000000000" pitchFamily="2" charset="0"/>
              </a:rPr>
              <a:t>Locatie</a:t>
            </a:r>
          </a:p>
        </p:txBody>
      </p:sp>
      <p:pic>
        <p:nvPicPr>
          <p:cNvPr id="2062" name="Picture 14" descr="Met korting naar Groots met een zachte G van Guus Meeuwis - Fferopuit">
            <a:extLst>
              <a:ext uri="{FF2B5EF4-FFF2-40B4-BE49-F238E27FC236}">
                <a16:creationId xmlns:a16="http://schemas.microsoft.com/office/drawing/2014/main" id="{E7411F69-2EB2-3FE3-4AA6-AAB749FE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326" y="1891750"/>
            <a:ext cx="2170893" cy="151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A3C21D3C-95D2-F5B7-05A8-13DB7F4850B4}"/>
              </a:ext>
            </a:extLst>
          </p:cNvPr>
          <p:cNvSpPr txBox="1"/>
          <p:nvPr/>
        </p:nvSpPr>
        <p:spPr>
          <a:xfrm>
            <a:off x="10096622" y="3442385"/>
            <a:ext cx="145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" panose="02000000000000000000" pitchFamily="2" charset="0"/>
              </a:rPr>
              <a:t>Podium</a:t>
            </a:r>
          </a:p>
        </p:txBody>
      </p:sp>
      <p:pic>
        <p:nvPicPr>
          <p:cNvPr id="2064" name="Picture 16" descr="Personeel tijdens events: Waar haal je ze vandaan?">
            <a:extLst>
              <a:ext uri="{FF2B5EF4-FFF2-40B4-BE49-F238E27FC236}">
                <a16:creationId xmlns:a16="http://schemas.microsoft.com/office/drawing/2014/main" id="{DF9CDB1E-17DE-2C47-DC35-FF9F184B3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t="307" r="14952"/>
          <a:stretch/>
        </p:blipFill>
        <p:spPr bwMode="auto">
          <a:xfrm>
            <a:off x="1744174" y="3874801"/>
            <a:ext cx="2883652" cy="1797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Groots met een zachte G">
            <a:extLst>
              <a:ext uri="{FF2B5EF4-FFF2-40B4-BE49-F238E27FC236}">
                <a16:creationId xmlns:a16="http://schemas.microsoft.com/office/drawing/2014/main" id="{79790868-D554-EA82-E4B6-A70F9F7D6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97" y="3999175"/>
            <a:ext cx="1344716" cy="16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914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solidFill>
                  <a:srgbClr val="0070C0"/>
                </a:solidFill>
              </a:rPr>
              <a:t>Opdracht 1: Vaste- en variabele kosten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9B800D0-ED3A-4682-9E31-997AD0F7AC08}"/>
              </a:ext>
            </a:extLst>
          </p:cNvPr>
          <p:cNvSpPr txBox="1"/>
          <p:nvPr/>
        </p:nvSpPr>
        <p:spPr>
          <a:xfrm>
            <a:off x="2641605" y="2427446"/>
            <a:ext cx="859917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800"/>
              <a:t>Ga naar de volgende website: </a:t>
            </a:r>
            <a:r>
              <a:rPr lang="nl-NL" sz="18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https://www.economielokaal.nl/</a:t>
            </a:r>
            <a:r>
              <a:rPr lang="nl-NL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kosten</a:t>
            </a:r>
            <a:r>
              <a:rPr lang="nl-NL" sz="180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nl-NL"/>
              <a:t> </a:t>
            </a:r>
            <a:endParaRPr lang="nl-NL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/>
              <a:t>Maak vraag </a:t>
            </a:r>
            <a:r>
              <a:rPr lang="nl-NL" b="1"/>
              <a:t>1a</a:t>
            </a:r>
            <a:r>
              <a:rPr lang="nl-NL"/>
              <a:t> t/m </a:t>
            </a:r>
            <a:r>
              <a:rPr lang="nl-NL" b="1"/>
              <a:t>1f </a:t>
            </a:r>
            <a:r>
              <a:rPr lang="nl-NL"/>
              <a:t>(individueel)</a:t>
            </a:r>
            <a:endParaRPr lang="nl-NL" b="1"/>
          </a:p>
          <a:p>
            <a:pPr marL="342900" indent="-342900">
              <a:buFont typeface="+mj-lt"/>
              <a:buAutoNum type="arabicPeriod"/>
            </a:pPr>
            <a:r>
              <a:rPr lang="nl-NL" sz="1800"/>
              <a:t>Controleer je antwoorden met</a:t>
            </a:r>
            <a:r>
              <a:rPr lang="nl-NL"/>
              <a:t> een medestudent</a:t>
            </a:r>
            <a:endParaRPr lang="nl-NL" sz="1800"/>
          </a:p>
        </p:txBody>
      </p:sp>
      <p:pic>
        <p:nvPicPr>
          <p:cNvPr id="5122" name="Picture 2" descr="Jurgen Rutgers » Stage zonder opdracht">
            <a:extLst>
              <a:ext uri="{FF2B5EF4-FFF2-40B4-BE49-F238E27FC236}">
                <a16:creationId xmlns:a16="http://schemas.microsoft.com/office/drawing/2014/main" id="{1E4318F3-1C86-4AEA-A73C-689DEA46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24" y="3991452"/>
            <a:ext cx="3095625" cy="206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702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7517" y="489974"/>
            <a:ext cx="9629732" cy="914040"/>
          </a:xfrm>
        </p:spPr>
        <p:txBody>
          <a:bodyPr anchor="t">
            <a:normAutofit fontScale="90000"/>
          </a:bodyPr>
          <a:lstStyle/>
          <a:p>
            <a:r>
              <a:rPr lang="nl-NL" b="1"/>
              <a:t>Gebruik voor </a:t>
            </a:r>
            <a:r>
              <a:rPr lang="nl-NL" b="1">
                <a:solidFill>
                  <a:srgbClr val="0070C0"/>
                </a:solidFill>
              </a:rPr>
              <a:t>opdracht 2</a:t>
            </a:r>
            <a:r>
              <a:rPr lang="nl-NL" b="1"/>
              <a:t> onderstaand format</a:t>
            </a:r>
            <a:endParaRPr lang="nl-NL" sz="4400">
              <a:solidFill>
                <a:srgbClr val="0070C0"/>
              </a:solidFill>
            </a:endParaRPr>
          </a:p>
        </p:txBody>
      </p:sp>
      <p:pic>
        <p:nvPicPr>
          <p:cNvPr id="4" name="Afbeelding 4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F0163BBB-DC4B-4607-B884-E2816940D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362" y="1805638"/>
            <a:ext cx="1905000" cy="105727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A5F2786-D68B-8324-3BBC-85541C08E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298" y="1278404"/>
            <a:ext cx="7895064" cy="53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88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urgen Rutgers » Stage zonder opdracht">
            <a:extLst>
              <a:ext uri="{FF2B5EF4-FFF2-40B4-BE49-F238E27FC236}">
                <a16:creationId xmlns:a16="http://schemas.microsoft.com/office/drawing/2014/main" id="{1E4318F3-1C86-4AEA-A73C-689DEA46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213" y="3810978"/>
            <a:ext cx="3085599" cy="205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solidFill>
                  <a:srgbClr val="0070C0"/>
                </a:solidFill>
              </a:rPr>
              <a:t>Opdracht 2: Kostenoverzicht evenement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9B800D0-ED3A-4682-9E31-997AD0F7AC08}"/>
              </a:ext>
            </a:extLst>
          </p:cNvPr>
          <p:cNvSpPr txBox="1"/>
          <p:nvPr/>
        </p:nvSpPr>
        <p:spPr>
          <a:xfrm>
            <a:off x="839096" y="1581225"/>
            <a:ext cx="8599170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>
                <a:cs typeface="Calibri"/>
              </a:rPr>
              <a:t>Verwerk onderstaande kosten in het kostenoverzicht voor evenement.  Maak hierbij onderscheid tussen de verschillende </a:t>
            </a:r>
            <a:r>
              <a:rPr lang="nl-NL" b="1">
                <a:cs typeface="Calibri"/>
              </a:rPr>
              <a:t>kostensoorten </a:t>
            </a:r>
            <a:r>
              <a:rPr lang="nl-NL">
                <a:cs typeface="Calibri"/>
              </a:rPr>
              <a:t>en geef aan of de kosten </a:t>
            </a:r>
            <a:r>
              <a:rPr lang="nl-NL" b="1">
                <a:cs typeface="Calibri"/>
              </a:rPr>
              <a:t>vaste- </a:t>
            </a:r>
            <a:r>
              <a:rPr lang="nl-NL">
                <a:cs typeface="Calibri"/>
              </a:rPr>
              <a:t>of </a:t>
            </a:r>
            <a:r>
              <a:rPr lang="nl-NL" b="1">
                <a:cs typeface="Calibri"/>
              </a:rPr>
              <a:t>variabele </a:t>
            </a:r>
            <a:r>
              <a:rPr lang="nl-NL">
                <a:cs typeface="Calibri"/>
              </a:rPr>
              <a:t>kosten zijn. Alle bedragen zijn inclusief btw met uitzondering van personeelskosten. </a:t>
            </a:r>
          </a:p>
          <a:p>
            <a:endParaRPr lang="nl-NL">
              <a:cs typeface="Calibri"/>
            </a:endParaRPr>
          </a:p>
          <a:p>
            <a:r>
              <a:rPr lang="nl-NL">
                <a:cs typeface="Calibri"/>
              </a:rPr>
              <a:t>Gebruik voor deze opdracht Excel.</a:t>
            </a:r>
          </a:p>
          <a:p>
            <a:endParaRPr lang="nl-NL">
              <a:cs typeface="Calibri"/>
            </a:endParaRPr>
          </a:p>
          <a:p>
            <a:pPr marL="342900" indent="-342900">
              <a:buAutoNum type="alphaLcParenR"/>
            </a:pPr>
            <a:r>
              <a:rPr lang="nl-NL">
                <a:cs typeface="Calibri"/>
              </a:rPr>
              <a:t>Het bruto uurloon van de projectleden is € 3,84.</a:t>
            </a:r>
          </a:p>
          <a:p>
            <a:pPr marL="342900" indent="-342900">
              <a:buAutoNum type="alphaLcParenR"/>
            </a:pPr>
            <a:r>
              <a:rPr lang="nl-NL">
                <a:cs typeface="Calibri"/>
              </a:rPr>
              <a:t>Het printen in kleur op A4 formaat is € 0,10 per print. Printen in kleur op A3 formaat kost € 0,20 per print.</a:t>
            </a:r>
          </a:p>
          <a:p>
            <a:pPr marL="342900" indent="-342900">
              <a:buAutoNum type="alphaLcParenR"/>
            </a:pPr>
            <a:r>
              <a:rPr lang="nl-NL">
                <a:cs typeface="Calibri"/>
              </a:rPr>
              <a:t>De huur van de locatie is € 250,- per dagdeel.</a:t>
            </a:r>
          </a:p>
          <a:p>
            <a:pPr marL="342900" indent="-342900">
              <a:buAutoNum type="alphaLcParenR"/>
            </a:pPr>
            <a:r>
              <a:rPr lang="nl-NL">
                <a:cs typeface="Calibri"/>
              </a:rPr>
              <a:t>De kosten van de activiteiten zijn afhankelijk van de materialen die nodig zijn. </a:t>
            </a:r>
          </a:p>
          <a:p>
            <a:pPr marL="342900" indent="-342900">
              <a:buAutoNum type="alphaLcParenR"/>
            </a:pPr>
            <a:endParaRPr lang="nl-NL">
              <a:cs typeface="Calibri"/>
            </a:endParaRPr>
          </a:p>
          <a:p>
            <a:pPr marL="342900" indent="-342900">
              <a:buAutoNum type="arabicPeriod"/>
            </a:pPr>
            <a:endParaRPr lang="nl-N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1069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Athletics Regular" panose="02000000000000000000" pitchFamily="50" charset="0"/>
              </a:rPr>
              <a:t>Programma</a:t>
            </a:r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1" indent="0" eaLnBrk="1" hangingPunct="1">
              <a:spcBef>
                <a:spcPts val="1000"/>
              </a:spcBef>
              <a:buNone/>
            </a:pPr>
            <a:endParaRPr lang="nl-NL" sz="2200">
              <a:solidFill>
                <a:srgbClr val="20382B"/>
              </a:solidFill>
              <a:latin typeface="+mj-lt"/>
            </a:endParaRPr>
          </a:p>
          <a:p>
            <a:pPr marL="228600" lvl="1" eaLnBrk="1" hangingPunct="1">
              <a:spcBef>
                <a:spcPts val="1000"/>
              </a:spcBef>
            </a:pPr>
            <a:endParaRPr lang="nl-NL" sz="2200">
              <a:solidFill>
                <a:srgbClr val="20382B"/>
              </a:solidFill>
              <a:latin typeface="+mj-lt"/>
            </a:endParaRPr>
          </a:p>
          <a:p>
            <a:pPr eaLnBrk="1" hangingPunct="1"/>
            <a:endParaRPr lang="nl-NL" sz="2200">
              <a:latin typeface="+mj-lt"/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 bwMode="auto">
          <a:xfrm>
            <a:off x="838200" y="1690688"/>
            <a:ext cx="10935789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1000"/>
              </a:spcBef>
              <a:buNone/>
            </a:pPr>
            <a:r>
              <a:rPr lang="nl-NL" b="1">
                <a:latin typeface="Athletics Regular" panose="02000000000000000000" pitchFamily="50" charset="0"/>
              </a:rPr>
              <a:t>Kostenoverzicht</a:t>
            </a:r>
            <a:r>
              <a:rPr lang="nl-NL">
                <a:latin typeface="Athletics Regular" panose="02000000000000000000" pitchFamily="50" charset="0"/>
              </a:rPr>
              <a:t> </a:t>
            </a:r>
          </a:p>
          <a:p>
            <a:pPr marL="685800" lvl="2">
              <a:spcBef>
                <a:spcPts val="1000"/>
              </a:spcBef>
            </a:pPr>
            <a:r>
              <a:rPr lang="nl-NL" sz="2400">
                <a:latin typeface="Athletics Regular" panose="02000000000000000000" pitchFamily="50" charset="0"/>
              </a:rPr>
              <a:t>Kostensoorten</a:t>
            </a:r>
          </a:p>
          <a:p>
            <a:pPr marL="685800" lvl="2">
              <a:spcBef>
                <a:spcPts val="1000"/>
              </a:spcBef>
            </a:pPr>
            <a:r>
              <a:rPr lang="nl-NL" sz="2400">
                <a:latin typeface="Athletics Regular" panose="02000000000000000000" pitchFamily="50" charset="0"/>
              </a:rPr>
              <a:t>Vaste kosten</a:t>
            </a:r>
          </a:p>
          <a:p>
            <a:pPr marL="685800" lvl="2">
              <a:spcBef>
                <a:spcPts val="1000"/>
              </a:spcBef>
            </a:pPr>
            <a:r>
              <a:rPr lang="nl-NL" sz="2400">
                <a:latin typeface="Athletics Regular" panose="02000000000000000000" pitchFamily="50" charset="0"/>
              </a:rPr>
              <a:t>Variabele kosten</a:t>
            </a:r>
          </a:p>
          <a:p>
            <a:pPr marL="0" lvl="1" indent="0">
              <a:spcBef>
                <a:spcPts val="1000"/>
              </a:spcBef>
              <a:buFont typeface="Arial" charset="0"/>
              <a:buNone/>
            </a:pPr>
            <a:endParaRPr lang="nl-NL">
              <a:latin typeface="Athletics Regular" panose="02000000000000000000" pitchFamily="50" charset="0"/>
            </a:endParaRPr>
          </a:p>
          <a:p>
            <a:pPr marL="228600" lvl="1">
              <a:spcBef>
                <a:spcPts val="1000"/>
              </a:spcBef>
              <a:buFont typeface="Arial" charset="0"/>
              <a:buNone/>
            </a:pPr>
            <a:r>
              <a:rPr lang="nl-NL" b="1">
                <a:latin typeface="Athletics Regular" panose="02000000000000000000" pitchFamily="50" charset="0"/>
              </a:rPr>
              <a:t>Doelstellingen: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nl-NL">
                <a:latin typeface="Athletics Regular" panose="02000000000000000000" pitchFamily="50" charset="0"/>
              </a:rPr>
              <a:t>Na deze les kunnen jullie kosten van jullie evenement indeling op basis van </a:t>
            </a:r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kostensoorten</a:t>
            </a:r>
            <a:r>
              <a:rPr lang="nl-NL">
                <a:latin typeface="Athletics Regular" panose="02000000000000000000" pitchFamily="50" charset="0"/>
              </a:rPr>
              <a:t> en kunnen jullie onderscheid maken tussen </a:t>
            </a:r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vaste-</a:t>
            </a:r>
            <a:r>
              <a:rPr lang="nl-NL">
                <a:latin typeface="Athletics Regular" panose="02000000000000000000" pitchFamily="50" charset="0"/>
              </a:rPr>
              <a:t> en </a:t>
            </a:r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variabele</a:t>
            </a:r>
            <a:r>
              <a:rPr lang="nl-NL">
                <a:latin typeface="Athletics Regular" panose="02000000000000000000" pitchFamily="50" charset="0"/>
              </a:rPr>
              <a:t> </a:t>
            </a:r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kosten</a:t>
            </a:r>
            <a:r>
              <a:rPr lang="nl-NL">
                <a:latin typeface="Athletics Regular" panose="02000000000000000000" pitchFamily="50" charset="0"/>
              </a:rPr>
              <a:t>. 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>
              <a:solidFill>
                <a:srgbClr val="20382B"/>
              </a:solidFill>
              <a:latin typeface="Athletics Regular" panose="02000000000000000000" pitchFamily="50" charset="0"/>
            </a:endParaRPr>
          </a:p>
          <a:p>
            <a:pPr marL="228600" lvl="1">
              <a:spcBef>
                <a:spcPts val="1000"/>
              </a:spcBef>
            </a:pPr>
            <a:endParaRPr lang="nl-NL">
              <a:solidFill>
                <a:srgbClr val="20382B"/>
              </a:solidFill>
              <a:latin typeface="Athletics Regular" panose="02000000000000000000" pitchFamily="50" charset="0"/>
            </a:endParaRPr>
          </a:p>
          <a:p>
            <a:pPr marL="228600" lvl="1">
              <a:spcBef>
                <a:spcPts val="1000"/>
              </a:spcBef>
            </a:pPr>
            <a:endParaRPr lang="nl-NL">
              <a:solidFill>
                <a:srgbClr val="20382B"/>
              </a:solidFill>
              <a:latin typeface="Athletics Regular" panose="02000000000000000000" pitchFamily="50" charset="0"/>
            </a:endParaRPr>
          </a:p>
          <a:p>
            <a:pPr marL="228600" lvl="1">
              <a:spcBef>
                <a:spcPts val="1000"/>
              </a:spcBef>
            </a:pPr>
            <a:endParaRPr lang="nl-NL">
              <a:solidFill>
                <a:srgbClr val="20382B"/>
              </a:solidFill>
              <a:latin typeface="Athletics Regular" panose="02000000000000000000" pitchFamily="50" charset="0"/>
            </a:endParaRPr>
          </a:p>
          <a:p>
            <a:pPr marL="228600" lvl="1">
              <a:spcBef>
                <a:spcPts val="1000"/>
              </a:spcBef>
            </a:pPr>
            <a:endParaRPr lang="nl-NL">
              <a:solidFill>
                <a:srgbClr val="20382B"/>
              </a:solidFill>
              <a:latin typeface="Athletics Regular" panose="02000000000000000000" pitchFamily="50" charset="0"/>
            </a:endParaRPr>
          </a:p>
          <a:p>
            <a:pPr marL="228600" lvl="1">
              <a:spcBef>
                <a:spcPts val="1000"/>
              </a:spcBef>
            </a:pPr>
            <a:endParaRPr lang="nl-NL">
              <a:solidFill>
                <a:srgbClr val="20382B"/>
              </a:solidFill>
              <a:latin typeface="Athletics Regular" panose="02000000000000000000" pitchFamily="50" charset="0"/>
            </a:endParaRPr>
          </a:p>
          <a:p>
            <a:endParaRPr lang="nl-NL" sz="2400">
              <a:latin typeface="Athletics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801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204EC53-E188-42EF-B782-DAE3961AD5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51CD5-7E81-42D6-B847-227155BE7844}" type="slidenum">
              <a:rPr lang="nl-NL" smtClean="0"/>
              <a:t>3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B80021F-E75B-4785-811F-CDC551854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b="1">
                <a:latin typeface="Athletics Regular" panose="02000000000000000000" pitchFamily="50" charset="0"/>
              </a:rPr>
              <a:t>Kosten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0AF1510-302C-49BD-ADCA-E311827B4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0144">
            <a:off x="3145243" y="1258751"/>
            <a:ext cx="1649490" cy="93365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6B3854A-3617-4722-AC34-D12D8A377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78129" y="2896919"/>
            <a:ext cx="1173398" cy="119296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6295FE2-4266-4361-BC2C-3F54673D7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941" flipH="1">
            <a:off x="8155356" y="1124632"/>
            <a:ext cx="1637805" cy="92704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392D11A-1346-48C2-BE3E-43AAD8723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79500" flipH="1">
            <a:off x="7439439" y="2483300"/>
            <a:ext cx="1911578" cy="1082003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EE2BE32-727F-458A-97C1-3710177CC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6815">
            <a:off x="3790725" y="2446495"/>
            <a:ext cx="1743914" cy="98710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C276BF9-CC04-DDD4-D0D7-5CDD2909F75E}"/>
              </a:ext>
            </a:extLst>
          </p:cNvPr>
          <p:cNvSpPr txBox="1"/>
          <p:nvPr/>
        </p:nvSpPr>
        <p:spPr>
          <a:xfrm>
            <a:off x="796752" y="3257719"/>
            <a:ext cx="194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" panose="02000000000000000000" pitchFamily="2" charset="0"/>
              </a:rPr>
              <a:t>Artiesten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37E0FF8-E4E5-B3EA-77F9-E67FD08F81B4}"/>
              </a:ext>
            </a:extLst>
          </p:cNvPr>
          <p:cNvSpPr txBox="1"/>
          <p:nvPr/>
        </p:nvSpPr>
        <p:spPr>
          <a:xfrm>
            <a:off x="8441082" y="5675608"/>
            <a:ext cx="179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" panose="02000000000000000000" pitchFamily="2" charset="0"/>
              </a:rPr>
              <a:t>Marketing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EEA4E9A-5C4E-A75C-C8DB-5453D68A42B1}"/>
              </a:ext>
            </a:extLst>
          </p:cNvPr>
          <p:cNvSpPr txBox="1"/>
          <p:nvPr/>
        </p:nvSpPr>
        <p:spPr>
          <a:xfrm>
            <a:off x="2288193" y="5742395"/>
            <a:ext cx="179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" panose="02000000000000000000" pitchFamily="2" charset="0"/>
              </a:rPr>
              <a:t>Personeel</a:t>
            </a:r>
          </a:p>
        </p:txBody>
      </p:sp>
      <p:pic>
        <p:nvPicPr>
          <p:cNvPr id="9" name="Picture 2" descr="Groots Met Een Zachte G">
            <a:extLst>
              <a:ext uri="{FF2B5EF4-FFF2-40B4-BE49-F238E27FC236}">
                <a16:creationId xmlns:a16="http://schemas.microsoft.com/office/drawing/2014/main" id="{3C7A70B1-8907-370A-C0B9-1B8296E3D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75"/>
          <a:stretch/>
        </p:blipFill>
        <p:spPr bwMode="auto">
          <a:xfrm>
            <a:off x="4803901" y="944265"/>
            <a:ext cx="3460159" cy="177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DCD5871-7139-776E-069A-EA4E97A1B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50"/>
          <a:stretch/>
        </p:blipFill>
        <p:spPr bwMode="auto">
          <a:xfrm>
            <a:off x="488819" y="1611342"/>
            <a:ext cx="2558434" cy="163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SV.nl - Philips Stadium">
            <a:extLst>
              <a:ext uri="{FF2B5EF4-FFF2-40B4-BE49-F238E27FC236}">
                <a16:creationId xmlns:a16="http://schemas.microsoft.com/office/drawing/2014/main" id="{B50403FE-DD26-8006-C3FD-C86CD5E5D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771" r="11221"/>
          <a:stretch/>
        </p:blipFill>
        <p:spPr bwMode="auto">
          <a:xfrm>
            <a:off x="5324597" y="4529609"/>
            <a:ext cx="2424228" cy="151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BF225C51-9C93-4208-2789-0427FC86530A}"/>
              </a:ext>
            </a:extLst>
          </p:cNvPr>
          <p:cNvSpPr txBox="1"/>
          <p:nvPr/>
        </p:nvSpPr>
        <p:spPr>
          <a:xfrm>
            <a:off x="5880622" y="6066320"/>
            <a:ext cx="145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" panose="02000000000000000000" pitchFamily="2" charset="0"/>
              </a:rPr>
              <a:t>Locatie</a:t>
            </a:r>
          </a:p>
        </p:txBody>
      </p:sp>
      <p:pic>
        <p:nvPicPr>
          <p:cNvPr id="2062" name="Picture 14" descr="Met korting naar Groots met een zachte G van Guus Meeuwis - Fferopuit">
            <a:extLst>
              <a:ext uri="{FF2B5EF4-FFF2-40B4-BE49-F238E27FC236}">
                <a16:creationId xmlns:a16="http://schemas.microsoft.com/office/drawing/2014/main" id="{E7411F69-2EB2-3FE3-4AA6-AAB749FE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326" y="1891750"/>
            <a:ext cx="2170893" cy="1517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A3C21D3C-95D2-F5B7-05A8-13DB7F4850B4}"/>
              </a:ext>
            </a:extLst>
          </p:cNvPr>
          <p:cNvSpPr txBox="1"/>
          <p:nvPr/>
        </p:nvSpPr>
        <p:spPr>
          <a:xfrm>
            <a:off x="10096622" y="3442385"/>
            <a:ext cx="1451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" panose="02000000000000000000" pitchFamily="2" charset="0"/>
              </a:rPr>
              <a:t>Podium</a:t>
            </a:r>
          </a:p>
        </p:txBody>
      </p:sp>
      <p:pic>
        <p:nvPicPr>
          <p:cNvPr id="2064" name="Picture 16" descr="Personeel tijdens events: Waar haal je ze vandaan?">
            <a:extLst>
              <a:ext uri="{FF2B5EF4-FFF2-40B4-BE49-F238E27FC236}">
                <a16:creationId xmlns:a16="http://schemas.microsoft.com/office/drawing/2014/main" id="{DF9CDB1E-17DE-2C47-DC35-FF9F184B3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t="307" r="14952"/>
          <a:stretch/>
        </p:blipFill>
        <p:spPr bwMode="auto">
          <a:xfrm>
            <a:off x="1744174" y="3874801"/>
            <a:ext cx="2883652" cy="1797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Groots met een zachte G">
            <a:extLst>
              <a:ext uri="{FF2B5EF4-FFF2-40B4-BE49-F238E27FC236}">
                <a16:creationId xmlns:a16="http://schemas.microsoft.com/office/drawing/2014/main" id="{79790868-D554-EA82-E4B6-A70F9F7D6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97" y="3999175"/>
            <a:ext cx="1344716" cy="167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63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204EC53-E188-42EF-B782-DAE3961AD5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51CD5-7E81-42D6-B847-227155BE7844}" type="slidenum">
              <a:rPr lang="nl-NL" smtClean="0">
                <a:latin typeface="Athletics Regular" panose="02000000000000000000" pitchFamily="50" charset="0"/>
              </a:rPr>
              <a:t>4</a:t>
            </a:fld>
            <a:endParaRPr lang="nl-NL">
              <a:latin typeface="Athletics Regular" panose="02000000000000000000" pitchFamily="50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B80021F-E75B-4785-811F-CDC551854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Athletics Regular" panose="02000000000000000000" pitchFamily="50" charset="0"/>
              </a:rPr>
              <a:t>Kosten van jullie evenement?</a:t>
            </a:r>
          </a:p>
        </p:txBody>
      </p:sp>
      <p:pic>
        <p:nvPicPr>
          <p:cNvPr id="3074" name="Picture 2" descr="Kosten | Slappendel Familierecht">
            <a:extLst>
              <a:ext uri="{FF2B5EF4-FFF2-40B4-BE49-F238E27FC236}">
                <a16:creationId xmlns:a16="http://schemas.microsoft.com/office/drawing/2014/main" id="{6067D82F-E076-4885-AC5F-EE2DE255D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240" y="1494061"/>
            <a:ext cx="3067312" cy="1662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0AF1510-302C-49BD-ADCA-E311827B4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912">
            <a:off x="2706689" y="1566565"/>
            <a:ext cx="1911578" cy="108200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6B3854A-3617-4722-AC34-D12D8A377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16271" y="3040912"/>
            <a:ext cx="1481957" cy="150667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E6295FE2-4266-4361-BC2C-3F54673D7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88" flipH="1">
            <a:off x="7378572" y="1613335"/>
            <a:ext cx="1911578" cy="108200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392D11A-1346-48C2-BE3E-43AAD8723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3185" flipH="1">
            <a:off x="7110328" y="2963984"/>
            <a:ext cx="1911578" cy="1082003"/>
          </a:xfrm>
          <a:prstGeom prst="rect">
            <a:avLst/>
          </a:prstGeom>
        </p:spPr>
      </p:pic>
      <p:pic>
        <p:nvPicPr>
          <p:cNvPr id="24" name="Afbeelding 23" descr="Afbeelding met tafel, zitten, klok&#10;&#10;Automatisch gegenereerde beschrijving">
            <a:extLst>
              <a:ext uri="{FF2B5EF4-FFF2-40B4-BE49-F238E27FC236}">
                <a16:creationId xmlns:a16="http://schemas.microsoft.com/office/drawing/2014/main" id="{4F98104E-AA22-4614-8276-737364E8D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124" y="4003441"/>
            <a:ext cx="1874837" cy="1874837"/>
          </a:xfrm>
          <a:prstGeom prst="rect">
            <a:avLst/>
          </a:prstGeom>
        </p:spPr>
      </p:pic>
      <p:grpSp>
        <p:nvGrpSpPr>
          <p:cNvPr id="34" name="Groep 33">
            <a:extLst>
              <a:ext uri="{FF2B5EF4-FFF2-40B4-BE49-F238E27FC236}">
                <a16:creationId xmlns:a16="http://schemas.microsoft.com/office/drawing/2014/main" id="{07E11793-C374-4632-893F-123351D173AB}"/>
              </a:ext>
            </a:extLst>
          </p:cNvPr>
          <p:cNvGrpSpPr/>
          <p:nvPr/>
        </p:nvGrpSpPr>
        <p:grpSpPr>
          <a:xfrm>
            <a:off x="927974" y="1425523"/>
            <a:ext cx="2312290" cy="1799574"/>
            <a:chOff x="927974" y="1425523"/>
            <a:chExt cx="2312290" cy="1799574"/>
          </a:xfrm>
        </p:grpSpPr>
        <p:pic>
          <p:nvPicPr>
            <p:cNvPr id="26" name="Afbeelding 25" descr="Afbeelding met kop, tafel, koffie, voedsel&#10;&#10;Automatisch gegenereerde beschrijving">
              <a:extLst>
                <a:ext uri="{FF2B5EF4-FFF2-40B4-BE49-F238E27FC236}">
                  <a16:creationId xmlns:a16="http://schemas.microsoft.com/office/drawing/2014/main" id="{35293588-C385-4EFA-9E97-819C45700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6531" y="1425523"/>
              <a:ext cx="1353733" cy="1799574"/>
            </a:xfrm>
            <a:prstGeom prst="rect">
              <a:avLst/>
            </a:prstGeom>
          </p:spPr>
        </p:pic>
        <p:pic>
          <p:nvPicPr>
            <p:cNvPr id="28" name="Afbeelding 27" descr="Afbeelding met kop, tafel, bord, oranje&#10;&#10;Automatisch gegenereerde beschrijving">
              <a:extLst>
                <a:ext uri="{FF2B5EF4-FFF2-40B4-BE49-F238E27FC236}">
                  <a16:creationId xmlns:a16="http://schemas.microsoft.com/office/drawing/2014/main" id="{A23C0FD0-F258-4D97-873E-05B8E7971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74" y="1908758"/>
              <a:ext cx="1277126" cy="1143202"/>
            </a:xfrm>
            <a:prstGeom prst="rect">
              <a:avLst/>
            </a:prstGeom>
          </p:spPr>
        </p:pic>
      </p:grpSp>
      <p:pic>
        <p:nvPicPr>
          <p:cNvPr id="32" name="Afbeelding 31" descr="Afbeelding met speelgoed, pop&#10;&#10;Automatisch gegenereerde beschrijving">
            <a:extLst>
              <a:ext uri="{FF2B5EF4-FFF2-40B4-BE49-F238E27FC236}">
                <a16:creationId xmlns:a16="http://schemas.microsoft.com/office/drawing/2014/main" id="{F2BB9A34-8B62-4977-B7E0-6BE5061109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727" y="4397259"/>
            <a:ext cx="2322581" cy="184404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EE2BE32-727F-458A-97C1-3710177CC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6815">
            <a:off x="2974932" y="2963983"/>
            <a:ext cx="1911578" cy="108200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C276BF9-CC04-DDD4-D0D7-5CDD2909F75E}"/>
              </a:ext>
            </a:extLst>
          </p:cNvPr>
          <p:cNvSpPr txBox="1"/>
          <p:nvPr/>
        </p:nvSpPr>
        <p:spPr>
          <a:xfrm>
            <a:off x="1178816" y="3244334"/>
            <a:ext cx="179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Catering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9C53AE1-7FB8-2DAB-B914-CBC3E144D394}"/>
              </a:ext>
            </a:extLst>
          </p:cNvPr>
          <p:cNvSpPr txBox="1"/>
          <p:nvPr/>
        </p:nvSpPr>
        <p:spPr>
          <a:xfrm>
            <a:off x="9703496" y="3293369"/>
            <a:ext cx="179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Activiteit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37E0FF8-E4E5-B3EA-77F9-E67FD08F81B4}"/>
              </a:ext>
            </a:extLst>
          </p:cNvPr>
          <p:cNvSpPr txBox="1"/>
          <p:nvPr/>
        </p:nvSpPr>
        <p:spPr>
          <a:xfrm>
            <a:off x="8465217" y="5750663"/>
            <a:ext cx="179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Communicatie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CA998C0-0BFA-6F13-FDF5-C92DAD277CA0}"/>
              </a:ext>
            </a:extLst>
          </p:cNvPr>
          <p:cNvSpPr txBox="1"/>
          <p:nvPr/>
        </p:nvSpPr>
        <p:spPr>
          <a:xfrm>
            <a:off x="1665590" y="6113897"/>
            <a:ext cx="179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Aankleding</a:t>
            </a: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ACE3825B-5A43-54F9-4345-61504A3A941C}"/>
              </a:ext>
            </a:extLst>
          </p:cNvPr>
          <p:cNvGrpSpPr/>
          <p:nvPr/>
        </p:nvGrpSpPr>
        <p:grpSpPr>
          <a:xfrm>
            <a:off x="1304530" y="4235872"/>
            <a:ext cx="2732099" cy="1799575"/>
            <a:chOff x="1304530" y="4235872"/>
            <a:chExt cx="2732099" cy="1799575"/>
          </a:xfrm>
        </p:grpSpPr>
        <p:pic>
          <p:nvPicPr>
            <p:cNvPr id="3078" name="Picture 6" descr="Helicon MBO Tilburg - House of Leisure">
              <a:extLst>
                <a:ext uri="{FF2B5EF4-FFF2-40B4-BE49-F238E27FC236}">
                  <a16:creationId xmlns:a16="http://schemas.microsoft.com/office/drawing/2014/main" id="{34B239A9-31F7-4D1D-ABF0-D579D211D1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530" y="4235872"/>
              <a:ext cx="2699363" cy="17995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50" name="Picture 2" descr="Muursticker slinger in veel kleuren - TenStickers">
              <a:extLst>
                <a:ext uri="{FF2B5EF4-FFF2-40B4-BE49-F238E27FC236}">
                  <a16:creationId xmlns:a16="http://schemas.microsoft.com/office/drawing/2014/main" id="{3B14C3C7-019F-0C0D-ADB5-1D5B6B9B12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07"/>
            <a:stretch/>
          </p:blipFill>
          <p:spPr bwMode="auto">
            <a:xfrm rot="558447">
              <a:off x="2042927" y="4334223"/>
              <a:ext cx="1993702" cy="885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8EEA4E9A-5C4E-A75C-C8DB-5453D68A42B1}"/>
              </a:ext>
            </a:extLst>
          </p:cNvPr>
          <p:cNvSpPr txBox="1"/>
          <p:nvPr/>
        </p:nvSpPr>
        <p:spPr>
          <a:xfrm>
            <a:off x="5357248" y="6298563"/>
            <a:ext cx="1795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>
                <a:solidFill>
                  <a:srgbClr val="0070C0"/>
                </a:solidFill>
                <a:latin typeface="Athletics Regular" panose="02000000000000000000" pitchFamily="50" charset="0"/>
              </a:rPr>
              <a:t>Projectleiding</a:t>
            </a:r>
          </a:p>
        </p:txBody>
      </p:sp>
      <p:sp>
        <p:nvSpPr>
          <p:cNvPr id="9" name="AutoShape 2" descr="Activiteitenprogramma - Sport &amp; Spel is bij ons het middel bij BSO Boon">
            <a:extLst>
              <a:ext uri="{FF2B5EF4-FFF2-40B4-BE49-F238E27FC236}">
                <a16:creationId xmlns:a16="http://schemas.microsoft.com/office/drawing/2014/main" id="{CCD6DBCE-103F-4581-5CFF-FE7EAC43B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latin typeface="Athletics Regular" panose="02000000000000000000" pitchFamily="50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BC627C1-13C8-1F8D-4E05-420AD54A7A7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000"/>
          <a:stretch/>
        </p:blipFill>
        <p:spPr>
          <a:xfrm>
            <a:off x="9250765" y="1449522"/>
            <a:ext cx="2476559" cy="118072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4F0B6C8F-3E01-6D62-6490-3C7D4756A3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0000"/>
          <a:stretch/>
        </p:blipFill>
        <p:spPr>
          <a:xfrm>
            <a:off x="9363024" y="2310976"/>
            <a:ext cx="2476558" cy="11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3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1985" y="591374"/>
            <a:ext cx="10108030" cy="1908545"/>
          </a:xfrm>
        </p:spPr>
        <p:txBody>
          <a:bodyPr anchor="t">
            <a:normAutofit/>
          </a:bodyPr>
          <a:lstStyle/>
          <a:p>
            <a:r>
              <a:rPr lang="nl-NL" b="1">
                <a:latin typeface="Athletics Regular" panose="02000000000000000000" pitchFamily="50" charset="0"/>
              </a:rPr>
              <a:t>Kostenoverzicht</a:t>
            </a:r>
            <a:endParaRPr lang="nl-NL" sz="4400">
              <a:solidFill>
                <a:srgbClr val="0070C0"/>
              </a:solidFill>
              <a:latin typeface="Athletics Regular" panose="02000000000000000000" pitchFamily="50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475F61EA-50AB-4655-8D3F-9E01FC062F1B}"/>
              </a:ext>
            </a:extLst>
          </p:cNvPr>
          <p:cNvSpPr txBox="1"/>
          <p:nvPr/>
        </p:nvSpPr>
        <p:spPr>
          <a:xfrm>
            <a:off x="1041984" y="1682026"/>
            <a:ext cx="7911515" cy="2282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nl-NL" sz="2000" b="1" i="0">
                <a:effectLst/>
                <a:latin typeface="Athletics Regular" panose="02000000000000000000" pitchFamily="50" charset="0"/>
              </a:rPr>
              <a:t>Kostenoverzicht</a:t>
            </a:r>
            <a:r>
              <a:rPr lang="nl-NL" sz="2000" b="0" i="0">
                <a:effectLst/>
                <a:latin typeface="Athletics Regular" panose="02000000000000000000" pitchFamily="50" charset="0"/>
              </a:rPr>
              <a:t> </a:t>
            </a:r>
            <a:endParaRPr lang="nl-NL" sz="4400" b="0" i="0">
              <a:effectLst/>
              <a:latin typeface="Athletics Regular" panose="02000000000000000000" pitchFamily="50" charset="0"/>
            </a:endParaRPr>
          </a:p>
          <a:p>
            <a:pPr algn="l" rtl="0" fontAlgn="base"/>
            <a:r>
              <a:rPr lang="nl-NL" sz="1800" b="0" i="0">
                <a:effectLst/>
                <a:latin typeface="Athletics Regular" panose="02000000000000000000" pitchFamily="50" charset="0"/>
              </a:rPr>
              <a:t>Hierin worden de kosten </a:t>
            </a:r>
            <a:r>
              <a:rPr lang="nl-NL" sz="1800" b="1" i="0">
                <a:solidFill>
                  <a:srgbClr val="0070C0"/>
                </a:solidFill>
                <a:effectLst/>
                <a:latin typeface="Athletics Regular" panose="02000000000000000000" pitchFamily="50" charset="0"/>
              </a:rPr>
              <a:t>minimaal</a:t>
            </a:r>
            <a:r>
              <a:rPr lang="nl-NL" sz="1800" b="0" i="0">
                <a:effectLst/>
                <a:latin typeface="Athletics Regular" panose="02000000000000000000" pitchFamily="50" charset="0"/>
              </a:rPr>
              <a:t> ingedeeld in:</a:t>
            </a:r>
          </a:p>
          <a:p>
            <a:pPr algn="l" rtl="0" fontAlgn="base"/>
            <a:r>
              <a:rPr lang="nl-NL" sz="1800" b="0" i="0">
                <a:effectLst/>
                <a:latin typeface="Athletics Regular" panose="02000000000000000000" pitchFamily="50" charset="0"/>
              </a:rPr>
              <a:t> </a:t>
            </a:r>
            <a:endParaRPr lang="nl-NL" sz="4400" b="0" i="0">
              <a:effectLst/>
              <a:latin typeface="Athletics Regular" panose="02000000000000000000" pitchFamily="50" charset="0"/>
            </a:endParaRP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b="0" i="0">
                <a:effectLst/>
                <a:latin typeface="Athletics Regular" panose="02000000000000000000" pitchFamily="50" charset="0"/>
              </a:rPr>
              <a:t> Kostensoorten 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b="0" i="0">
                <a:effectLst/>
                <a:latin typeface="Athletics Regular" panose="02000000000000000000" pitchFamily="50" charset="0"/>
              </a:rPr>
              <a:t> Vaste- en variabele kosten 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b="0" i="0">
                <a:effectLst/>
                <a:latin typeface="Athletics Regular" panose="02000000000000000000" pitchFamily="50" charset="0"/>
              </a:rPr>
              <a:t> Totaalbedrag 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6B22017-9A13-D1B0-1629-9B7F65D2C14B}"/>
              </a:ext>
            </a:extLst>
          </p:cNvPr>
          <p:cNvSpPr txBox="1"/>
          <p:nvPr/>
        </p:nvSpPr>
        <p:spPr>
          <a:xfrm>
            <a:off x="1041984" y="4231990"/>
            <a:ext cx="6094140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nl-NL" sz="1800" b="1">
                <a:solidFill>
                  <a:srgbClr val="0070C0"/>
                </a:solidFill>
                <a:latin typeface="Athletics Regular" panose="02000000000000000000" pitchFamily="50" charset="0"/>
              </a:rPr>
              <a:t>Bonuspunten: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0" i="0">
                <a:effectLst/>
                <a:latin typeface="Athletics Regular" panose="02000000000000000000" pitchFamily="50" charset="0"/>
              </a:rPr>
              <a:t> Inkoopfactuurprijs incl. btw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0" i="0">
                <a:effectLst/>
                <a:latin typeface="Athletics Regular" panose="02000000000000000000" pitchFamily="50" charset="0"/>
              </a:rPr>
              <a:t> Inkoopprijs excl. btw  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0" i="0">
                <a:effectLst/>
                <a:latin typeface="Athletics Regular" panose="02000000000000000000" pitchFamily="50" charset="0"/>
              </a:rPr>
              <a:t> Btw-tarief 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1800" b="0" i="0">
                <a:effectLst/>
                <a:latin typeface="Athletics Regular" panose="02000000000000000000" pitchFamily="50" charset="0"/>
              </a:rPr>
              <a:t> Btw-bedrag </a:t>
            </a:r>
          </a:p>
        </p:txBody>
      </p:sp>
    </p:spTree>
    <p:extLst>
      <p:ext uri="{BB962C8B-B14F-4D97-AF65-F5344CB8AC3E}">
        <p14:creationId xmlns:p14="http://schemas.microsoft.com/office/powerpoint/2010/main" val="22902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Athletics Regular" panose="02000000000000000000" pitchFamily="50" charset="0"/>
              </a:rPr>
              <a:t>Kosten indelen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204EC53-E188-42EF-B782-DAE3961AD5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51CD5-7E81-42D6-B847-227155BE7844}" type="slidenum">
              <a:rPr lang="nl-NL" smtClean="0">
                <a:latin typeface="Athletics Regular" panose="02000000000000000000" pitchFamily="50" charset="0"/>
              </a:rPr>
              <a:t>6</a:t>
            </a:fld>
            <a:endParaRPr lang="nl-NL">
              <a:latin typeface="Athletics Regular" panose="02000000000000000000" pitchFamily="50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E0158F9-32B0-4D53-9584-DB3FC6A2E338}"/>
              </a:ext>
            </a:extLst>
          </p:cNvPr>
          <p:cNvSpPr txBox="1"/>
          <p:nvPr/>
        </p:nvSpPr>
        <p:spPr>
          <a:xfrm>
            <a:off x="1851870" y="2025670"/>
            <a:ext cx="61029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3200">
                <a:latin typeface="Athletics Regular" panose="02000000000000000000" pitchFamily="50" charset="0"/>
              </a:rPr>
              <a:t>Naar kostensoort</a:t>
            </a:r>
          </a:p>
          <a:p>
            <a:pPr marL="342900" indent="-342900">
              <a:buFont typeface="+mj-lt"/>
              <a:buAutoNum type="arabicPeriod"/>
            </a:pPr>
            <a:endParaRPr lang="nl-NL" sz="3200">
              <a:latin typeface="Athletics Regular" panose="02000000000000000000" pitchFamily="50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3200">
                <a:latin typeface="Athletics Regular" panose="02000000000000000000" pitchFamily="50" charset="0"/>
              </a:rPr>
              <a:t> In vaste- en variabele kosten</a:t>
            </a:r>
          </a:p>
          <a:p>
            <a:endParaRPr lang="nl-NL" sz="3200">
              <a:latin typeface="Athletics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085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Athletics Regular" panose="02000000000000000000" pitchFamily="50" charset="0"/>
              </a:rPr>
              <a:t>Kosten indelen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204EC53-E188-42EF-B782-DAE3961AD5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51CD5-7E81-42D6-B847-227155BE7844}" type="slidenum">
              <a:rPr lang="nl-NL" smtClean="0">
                <a:latin typeface="Athletics Regular" panose="02000000000000000000" pitchFamily="50" charset="0"/>
              </a:rPr>
              <a:t>7</a:t>
            </a:fld>
            <a:endParaRPr lang="nl-NL">
              <a:latin typeface="Athletics Regular" panose="02000000000000000000" pitchFamily="50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E0158F9-32B0-4D53-9584-DB3FC6A2E338}"/>
              </a:ext>
            </a:extLst>
          </p:cNvPr>
          <p:cNvSpPr txBox="1"/>
          <p:nvPr/>
        </p:nvSpPr>
        <p:spPr>
          <a:xfrm>
            <a:off x="838200" y="1597831"/>
            <a:ext cx="6102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2000">
                <a:latin typeface="Athletics Regular" panose="02000000000000000000" pitchFamily="50" charset="0"/>
              </a:rPr>
              <a:t>Naar kostensoort</a:t>
            </a:r>
          </a:p>
          <a:p>
            <a:endParaRPr lang="nl-NL" sz="2000">
              <a:latin typeface="Athletics Regular" panose="02000000000000000000" pitchFamily="50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B9D98C9-3F41-4541-8D18-3A33787BC7A0}"/>
              </a:ext>
            </a:extLst>
          </p:cNvPr>
          <p:cNvSpPr txBox="1"/>
          <p:nvPr/>
        </p:nvSpPr>
        <p:spPr>
          <a:xfrm>
            <a:off x="4084193" y="1597831"/>
            <a:ext cx="610299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latin typeface="Athletics Regular" panose="02000000000000000000" pitchFamily="50" charset="0"/>
              </a:rPr>
              <a:t>Personeelskosten</a:t>
            </a:r>
            <a:r>
              <a:rPr lang="nl-NL" sz="2000">
                <a:solidFill>
                  <a:srgbClr val="FF0000"/>
                </a:solidFill>
                <a:latin typeface="Athletics Regular" panose="02000000000000000000" pitchFamily="50" charset="0"/>
              </a:rPr>
              <a:t>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latin typeface="Athletics Regular" panose="02000000000000000000" pitchFamily="50" charset="0"/>
              </a:rPr>
              <a:t>Promotiekosten</a:t>
            </a:r>
            <a:r>
              <a:rPr lang="nl-NL" sz="2000">
                <a:solidFill>
                  <a:srgbClr val="FF0000"/>
                </a:solidFill>
                <a:latin typeface="Athletics Regular" panose="02000000000000000000" pitchFamily="50" charset="0"/>
              </a:rPr>
              <a:t>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latin typeface="Athletics Regular" panose="02000000000000000000" pitchFamily="50" charset="0"/>
              </a:rPr>
              <a:t>Locatiekosten</a:t>
            </a:r>
            <a:r>
              <a:rPr lang="nl-NL" sz="2000">
                <a:solidFill>
                  <a:srgbClr val="FF0000"/>
                </a:solidFill>
                <a:latin typeface="Athletics Regular" panose="02000000000000000000" pitchFamily="50" charset="0"/>
              </a:rPr>
              <a:t>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latin typeface="Athletics Regular" panose="02000000000000000000" pitchFamily="50" charset="0"/>
              </a:rPr>
              <a:t>Activiteit kosten</a:t>
            </a:r>
            <a:r>
              <a:rPr lang="nl-NL" sz="2000">
                <a:solidFill>
                  <a:srgbClr val="FF0000"/>
                </a:solidFill>
                <a:latin typeface="Athletics Regular" panose="02000000000000000000" pitchFamily="50" charset="0"/>
              </a:rPr>
              <a:t>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>
              <a:solidFill>
                <a:srgbClr val="FF0000"/>
              </a:solidFill>
              <a:latin typeface="Athletics Regular" panose="02000000000000000000" pitchFamily="50" charset="0"/>
            </a:endParaRPr>
          </a:p>
          <a:p>
            <a:endParaRPr lang="nl-NL" sz="2000">
              <a:solidFill>
                <a:srgbClr val="FF0000"/>
              </a:solidFill>
              <a:latin typeface="Athletics Regular" panose="020000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latin typeface="Athletics Regular" panose="02000000000000000000" pitchFamily="50" charset="0"/>
              </a:rPr>
              <a:t>Diensten van derden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latin typeface="Athletics Regular" panose="02000000000000000000" pitchFamily="50" charset="0"/>
              </a:rPr>
              <a:t>Transportkosten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latin typeface="Athletics Regular" panose="02000000000000000000" pitchFamily="50" charset="0"/>
              </a:rPr>
              <a:t>Rentekosten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latin typeface="Athletics Regular" panose="02000000000000000000" pitchFamily="50" charset="0"/>
              </a:rPr>
              <a:t>Voorraadkosten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>
                <a:latin typeface="Athletics Regular" panose="02000000000000000000" pitchFamily="50" charset="0"/>
              </a:rPr>
              <a:t>Kosten van duurzame bedrijfsmiddelen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>
                <a:latin typeface="Athletics Regular" panose="02000000000000000000" pitchFamily="50" charset="0"/>
              </a:rPr>
              <a:t>Afschrijvingskosten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>
                <a:latin typeface="Athletics Regular" panose="02000000000000000000" pitchFamily="50" charset="0"/>
              </a:rPr>
              <a:t>Complementaire kosten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000">
                <a:latin typeface="Athletics Regular" panose="02000000000000000000" pitchFamily="50" charset="0"/>
              </a:rPr>
              <a:t>Rentekosten</a:t>
            </a:r>
          </a:p>
          <a:p>
            <a:pPr lvl="1"/>
            <a:endParaRPr lang="nl-NL" sz="2000">
              <a:latin typeface="Athletics Regular" panose="02000000000000000000" pitchFamily="50" charset="0"/>
            </a:endParaRPr>
          </a:p>
          <a:p>
            <a:r>
              <a:rPr lang="nl-NL" sz="2000" b="1" i="1">
                <a:solidFill>
                  <a:srgbClr val="FF0000"/>
                </a:solidFill>
                <a:latin typeface="Athletics Regular" panose="02000000000000000000" pitchFamily="50" charset="0"/>
              </a:rPr>
              <a:t>* Verwerk je minimaal in je ‘Plan van aanpak’.</a:t>
            </a:r>
            <a:r>
              <a:rPr lang="nl-NL" sz="2000">
                <a:latin typeface="Athletics Regular" panose="02000000000000000000" pitchFamily="50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7367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Athletics Regular" panose="02000000000000000000" pitchFamily="50" charset="0"/>
              </a:rPr>
              <a:t>Kosten indelen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204EC53-E188-42EF-B782-DAE3961AD5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51CD5-7E81-42D6-B847-227155BE7844}" type="slidenum">
              <a:rPr lang="nl-NL" smtClean="0">
                <a:latin typeface="Athletics Regular" panose="02000000000000000000" pitchFamily="50" charset="0"/>
              </a:rPr>
              <a:t>8</a:t>
            </a:fld>
            <a:endParaRPr lang="nl-NL">
              <a:latin typeface="Athletics Regular" panose="02000000000000000000" pitchFamily="50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E0158F9-32B0-4D53-9584-DB3FC6A2E338}"/>
              </a:ext>
            </a:extLst>
          </p:cNvPr>
          <p:cNvSpPr txBox="1"/>
          <p:nvPr/>
        </p:nvSpPr>
        <p:spPr>
          <a:xfrm>
            <a:off x="838200" y="1597831"/>
            <a:ext cx="6102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nl-NL" sz="2000">
                <a:latin typeface="Athletics Regular" panose="02000000000000000000" pitchFamily="50" charset="0"/>
              </a:rPr>
              <a:t>In </a:t>
            </a:r>
            <a:r>
              <a:rPr lang="nl-NL" sz="2000" b="1">
                <a:latin typeface="Athletics Regular" panose="02000000000000000000" pitchFamily="50" charset="0"/>
              </a:rPr>
              <a:t>vaste-</a:t>
            </a:r>
            <a:r>
              <a:rPr lang="nl-NL" sz="2000">
                <a:latin typeface="Athletics Regular" panose="02000000000000000000" pitchFamily="50" charset="0"/>
              </a:rPr>
              <a:t> en </a:t>
            </a:r>
            <a:r>
              <a:rPr lang="nl-NL" sz="2000" b="1">
                <a:latin typeface="Athletics Regular" panose="02000000000000000000" pitchFamily="50" charset="0"/>
              </a:rPr>
              <a:t>variabele</a:t>
            </a:r>
            <a:r>
              <a:rPr lang="nl-NL" sz="2000">
                <a:latin typeface="Athletics Regular" panose="02000000000000000000" pitchFamily="50" charset="0"/>
              </a:rPr>
              <a:t> kosten</a:t>
            </a:r>
            <a:r>
              <a:rPr lang="nl-NL" sz="2000">
                <a:solidFill>
                  <a:srgbClr val="FF0000"/>
                </a:solidFill>
                <a:latin typeface="Athletics Regular" panose="02000000000000000000" pitchFamily="50" charset="0"/>
              </a:rPr>
              <a:t>*</a:t>
            </a:r>
          </a:p>
          <a:p>
            <a:endParaRPr lang="nl-NL" sz="2000">
              <a:latin typeface="Athletics Regular" panose="02000000000000000000" pitchFamily="50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2275DCD-82F1-4596-8DA8-983A4AE5E998}"/>
              </a:ext>
            </a:extLst>
          </p:cNvPr>
          <p:cNvSpPr txBox="1"/>
          <p:nvPr/>
        </p:nvSpPr>
        <p:spPr>
          <a:xfrm>
            <a:off x="2573323" y="2338094"/>
            <a:ext cx="7745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>
                <a:latin typeface="Athletics Regular" panose="02000000000000000000" pitchFamily="50" charset="0"/>
              </a:rPr>
              <a:t>Vaste kosten</a:t>
            </a:r>
            <a:r>
              <a:rPr lang="nl-NL">
                <a:latin typeface="Athletics Regular" panose="02000000000000000000" pitchFamily="50" charset="0"/>
              </a:rPr>
              <a:t>: veranderen NIET als de omzet veranderd.</a:t>
            </a:r>
          </a:p>
          <a:p>
            <a:endParaRPr lang="nl-NL">
              <a:latin typeface="Athletics Regular" panose="02000000000000000000" pitchFamily="50" charset="0"/>
            </a:endParaRPr>
          </a:p>
          <a:p>
            <a:r>
              <a:rPr lang="nl-NL" b="1">
                <a:latin typeface="Athletics Regular" panose="02000000000000000000" pitchFamily="50" charset="0"/>
              </a:rPr>
              <a:t>Variabele kosten</a:t>
            </a:r>
            <a:r>
              <a:rPr lang="nl-NL">
                <a:latin typeface="Athletics Regular" panose="02000000000000000000" pitchFamily="50" charset="0"/>
              </a:rPr>
              <a:t>: veranderen WEL als de omzet veranderd.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61CEC12-79E2-4E32-8ACD-1B70C2A257B0}"/>
              </a:ext>
            </a:extLst>
          </p:cNvPr>
          <p:cNvSpPr txBox="1"/>
          <p:nvPr/>
        </p:nvSpPr>
        <p:spPr>
          <a:xfrm>
            <a:off x="3393128" y="5620821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i="1">
                <a:solidFill>
                  <a:srgbClr val="FF0000"/>
                </a:solidFill>
                <a:latin typeface="Athletics Regular" panose="02000000000000000000" pitchFamily="50" charset="0"/>
              </a:rPr>
              <a:t>* Verwerk je minimaal in je ‘Plan van aanpak’.</a:t>
            </a:r>
            <a:endParaRPr lang="nl-NL">
              <a:solidFill>
                <a:srgbClr val="FF0000"/>
              </a:solidFill>
              <a:latin typeface="Athletics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8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latin typeface="Athletics Regular" panose="02000000000000000000" pitchFamily="50" charset="0"/>
              </a:rPr>
              <a:t>Kosten indelen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204EC53-E188-42EF-B782-DAE3961AD5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51CD5-7E81-42D6-B847-227155BE7844}" type="slidenum">
              <a:rPr lang="nl-NL" smtClean="0">
                <a:latin typeface="Athletics Regular" panose="02000000000000000000" pitchFamily="50" charset="0"/>
              </a:rPr>
              <a:t>9</a:t>
            </a:fld>
            <a:endParaRPr lang="nl-NL">
              <a:latin typeface="Athletics Regular" panose="02000000000000000000" pitchFamily="50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E0158F9-32B0-4D53-9584-DB3FC6A2E338}"/>
              </a:ext>
            </a:extLst>
          </p:cNvPr>
          <p:cNvSpPr txBox="1"/>
          <p:nvPr/>
        </p:nvSpPr>
        <p:spPr>
          <a:xfrm>
            <a:off x="838200" y="1597831"/>
            <a:ext cx="61029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nl-NL" sz="2000">
                <a:latin typeface="Athletics Regular" panose="02000000000000000000" pitchFamily="50" charset="0"/>
              </a:rPr>
              <a:t>In </a:t>
            </a:r>
            <a:r>
              <a:rPr lang="nl-NL" sz="2000" b="1">
                <a:latin typeface="Athletics Regular" panose="02000000000000000000" pitchFamily="50" charset="0"/>
              </a:rPr>
              <a:t>vaste (constante)-</a:t>
            </a:r>
            <a:r>
              <a:rPr lang="nl-NL" sz="2000">
                <a:latin typeface="Athletics Regular" panose="02000000000000000000" pitchFamily="50" charset="0"/>
              </a:rPr>
              <a:t> en </a:t>
            </a:r>
            <a:r>
              <a:rPr lang="nl-NL" sz="2000" b="1">
                <a:latin typeface="Athletics Regular" panose="02000000000000000000" pitchFamily="50" charset="0"/>
              </a:rPr>
              <a:t>variabele</a:t>
            </a:r>
            <a:r>
              <a:rPr lang="nl-NL" sz="2000">
                <a:latin typeface="Athletics Regular" panose="02000000000000000000" pitchFamily="50" charset="0"/>
              </a:rPr>
              <a:t> kosten </a:t>
            </a:r>
            <a:r>
              <a:rPr lang="nl-NL" sz="2000" b="1" i="1">
                <a:solidFill>
                  <a:srgbClr val="FF0000"/>
                </a:solidFill>
                <a:latin typeface="Athletics Regular" panose="02000000000000000000" pitchFamily="50" charset="0"/>
              </a:rPr>
              <a:t>* </a:t>
            </a:r>
            <a:endParaRPr lang="nl-NL" sz="2000">
              <a:latin typeface="Athletics Regular" panose="02000000000000000000" pitchFamily="50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F196FB2-906C-4421-84D9-B38EDA6045BC}"/>
              </a:ext>
            </a:extLst>
          </p:cNvPr>
          <p:cNvSpPr txBox="1"/>
          <p:nvPr/>
        </p:nvSpPr>
        <p:spPr>
          <a:xfrm>
            <a:off x="864193" y="2474437"/>
            <a:ext cx="108780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>
                <a:latin typeface="Athletics Regular" panose="02000000000000000000" pitchFamily="50" charset="0"/>
              </a:rPr>
              <a:t>Vaste kosten </a:t>
            </a:r>
            <a:r>
              <a:rPr lang="nl-NL" sz="2400">
                <a:latin typeface="Athletics Regular" panose="02000000000000000000" pitchFamily="50" charset="0"/>
              </a:rPr>
              <a:t>blijven gelijk ook al komen er meer (of minder) bezoekers bij het evenement</a:t>
            </a:r>
          </a:p>
          <a:p>
            <a:endParaRPr lang="nl-NL" sz="2400">
              <a:latin typeface="Athletics Regular" panose="02000000000000000000" pitchFamily="50" charset="0"/>
            </a:endParaRPr>
          </a:p>
          <a:p>
            <a:r>
              <a:rPr lang="nl-NL" sz="2400" b="1">
                <a:latin typeface="Athletics Regular" panose="02000000000000000000" pitchFamily="50" charset="0"/>
              </a:rPr>
              <a:t>Variabele kosten </a:t>
            </a:r>
            <a:r>
              <a:rPr lang="nl-NL" sz="2400">
                <a:latin typeface="Athletics Regular" panose="02000000000000000000" pitchFamily="50" charset="0"/>
              </a:rPr>
              <a:t>gaan omhoog als er meer bezoekers naar het evenement komen of gaan omlaag als er minder bezoekers bij het evenement komen.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556A5F8-DE69-A45A-995F-C48D45B48566}"/>
              </a:ext>
            </a:extLst>
          </p:cNvPr>
          <p:cNvSpPr txBox="1"/>
          <p:nvPr/>
        </p:nvSpPr>
        <p:spPr>
          <a:xfrm>
            <a:off x="3393128" y="5620821"/>
            <a:ext cx="6105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i="1">
                <a:solidFill>
                  <a:srgbClr val="FF0000"/>
                </a:solidFill>
                <a:latin typeface="Athletics Regular" panose="02000000000000000000" pitchFamily="50" charset="0"/>
              </a:rPr>
              <a:t>* Verwerk je minimaal in je ‘Plan van aanpak’.</a:t>
            </a:r>
            <a:endParaRPr lang="nl-NL">
              <a:solidFill>
                <a:srgbClr val="FF0000"/>
              </a:solidFill>
              <a:latin typeface="Athletics Regul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95528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7c63a5-6c7f-42bb-9d17-0feff5816463">
      <Terms xmlns="http://schemas.microsoft.com/office/infopath/2007/PartnerControls"/>
    </lcf76f155ced4ddcb4097134ff3c332f>
    <TaxCatchAll xmlns="c20cf8ba-b598-4d03-85bf-01d90a2844ae" xsi:nil="true"/>
    <MediaLengthInSeconds xmlns="c67c63a5-6c7f-42bb-9d17-0feff581646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4" ma:contentTypeDescription="Een nieuw document maken." ma:contentTypeScope="" ma:versionID="a556e092209444cd015496e075eae4ac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1a8ec19f58a15411e8de1603ac645ec7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5c60e16-b141-4be4-a041-823fdaf63d3c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4FF143-0ABB-4CFF-A5DD-2BA0E6EC9068}">
  <ds:schemaRefs>
    <ds:schemaRef ds:uri="2c4f0c93-2979-4f27-aab2-70de95932352"/>
    <ds:schemaRef ds:uri="34354c1b-6b8c-435b-ad50-990538c19557"/>
    <ds:schemaRef ds:uri="47a28104-336f-447d-946e-e305ac2bcd47"/>
    <ds:schemaRef ds:uri="c20cf8ba-b598-4d03-85bf-01d90a2844ae"/>
    <ds:schemaRef ds:uri="c67c63a5-6c7f-42bb-9d17-0feff5816463"/>
    <ds:schemaRef ds:uri="c6f82ce1-f6df-49a5-8b49-cf8409a27a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8DB458-B05A-46D6-947C-2EDF19C83796}">
  <ds:schemaRefs>
    <ds:schemaRef ds:uri="c20cf8ba-b598-4d03-85bf-01d90a2844ae"/>
    <ds:schemaRef ds:uri="c67c63a5-6c7f-42bb-9d17-0feff58164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Breedbeeld</PresentationFormat>
  <Slides>14</Slides>
  <Notes>0</Notes>
  <HiddenSlides>0</HiddenSlide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5" baseType="lpstr">
      <vt:lpstr>Kantoorthema</vt:lpstr>
      <vt:lpstr>PowerPoint-presentatie</vt:lpstr>
      <vt:lpstr>Programma</vt:lpstr>
      <vt:lpstr>Kosten</vt:lpstr>
      <vt:lpstr>Kosten van jullie evenement?</vt:lpstr>
      <vt:lpstr>Kostenoverzicht</vt:lpstr>
      <vt:lpstr>Kosten indelen</vt:lpstr>
      <vt:lpstr>Kosten indelen</vt:lpstr>
      <vt:lpstr>Kosten indelen</vt:lpstr>
      <vt:lpstr>Kosten indelen</vt:lpstr>
      <vt:lpstr>PowerPoint-presentatie</vt:lpstr>
      <vt:lpstr>Kosten</vt:lpstr>
      <vt:lpstr>Opdracht 1: Vaste- en variabele kosten</vt:lpstr>
      <vt:lpstr>Gebruik voor opdracht 2 onderstaand format</vt:lpstr>
      <vt:lpstr>Opdracht 2: Kostenoverzicht evenement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revision>2</cp:revision>
  <dcterms:created xsi:type="dcterms:W3CDTF">2021-07-07T07:37:45Z</dcterms:created>
  <dcterms:modified xsi:type="dcterms:W3CDTF">2023-10-06T08:41:13Z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TriggerFlowInfo">
    <vt:lpwstr/>
  </property>
  <property fmtid="{D5CDD505-2E9C-101B-9397-08002B2CF9AE}" pid="4" name="_ExtendedDescription">
    <vt:lpwstr/>
  </property>
  <property fmtid="{D5CDD505-2E9C-101B-9397-08002B2CF9AE}" pid="5" name="MediaServiceImageTags">
    <vt:lpwstr/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xd_Signature">
    <vt:bool>false</vt:bool>
  </property>
</Properties>
</file>